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85" r:id="rId4"/>
    <p:sldId id="257" r:id="rId5"/>
    <p:sldId id="286" r:id="rId6"/>
    <p:sldId id="305" r:id="rId7"/>
    <p:sldId id="287" r:id="rId8"/>
    <p:sldId id="288" r:id="rId9"/>
    <p:sldId id="290" r:id="rId10"/>
    <p:sldId id="291" r:id="rId11"/>
    <p:sldId id="292" r:id="rId12"/>
    <p:sldId id="293" r:id="rId13"/>
    <p:sldId id="294" r:id="rId14"/>
    <p:sldId id="296" r:id="rId15"/>
    <p:sldId id="295" r:id="rId16"/>
    <p:sldId id="297" r:id="rId17"/>
    <p:sldId id="298" r:id="rId18"/>
    <p:sldId id="299" r:id="rId19"/>
    <p:sldId id="300" r:id="rId20"/>
    <p:sldId id="301" r:id="rId21"/>
    <p:sldId id="303" r:id="rId22"/>
    <p:sldId id="304" r:id="rId23"/>
    <p:sldId id="307" r:id="rId24"/>
    <p:sldId id="306" r:id="rId25"/>
    <p:sldId id="308" r:id="rId26"/>
  </p:sldIdLst>
  <p:sldSz cx="9144000" cy="5143500" type="screen16x9"/>
  <p:notesSz cx="6858000" cy="9144000"/>
  <p:embeddedFontLst>
    <p:embeddedFont>
      <p:font typeface="Karla" panose="020B060402020202020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05D"/>
    <a:srgbClr val="F5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727D5-74EF-4CBE-AD0E-E8AC77B30DB3}">
  <a:tblStyle styleId="{AB4727D5-74EF-4CBE-AD0E-E8AC77B30D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82587" autoAdjust="0"/>
  </p:normalViewPr>
  <p:slideViewPr>
    <p:cSldViewPr snapToGrid="0">
      <p:cViewPr varScale="1">
        <p:scale>
          <a:sx n="125" d="100"/>
          <a:sy n="125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7A22CC2-CF68-4117-98CE-381CC7691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SVM classifiers and Temporal pyramids – none of which were deep learning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6214ABC-3ACF-400B-82B2-DD319AB85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Amazon’s Mechanical Turk (AMT)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F80AA81-DFEC-4403-AAA1-1D2DD489A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Process all action annotations as video paths in a text file. </a:t>
            </a:r>
          </a:p>
          <a:p>
            <a:pPr marL="457200" indent="-317500">
              <a:buFontTx/>
              <a:buChar char="-"/>
            </a:pPr>
            <a:r>
              <a:rPr lang="en-US" dirty="0" err="1"/>
              <a:t>Pylfow</a:t>
            </a:r>
            <a:endParaRPr lang="en-US" dirty="0"/>
          </a:p>
          <a:p>
            <a:pPr marL="457200" indent="-31750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865E094-DF60-4A6E-8048-84C28CCFF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>
              <a:buFontTx/>
              <a:buChar char="-"/>
            </a:pPr>
            <a:r>
              <a:rPr lang="en-US" dirty="0"/>
              <a:t>Took less than a full day to train</a:t>
            </a:r>
          </a:p>
          <a:p>
            <a:pPr marL="457200" indent="-31750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CA7F17F-BFA2-42E5-9D32-98107FBF9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ADL noted that it was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1756803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072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799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BDB419D-F3A2-4855-8560-CC9A0FF90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http://cs231n.github.io/convolutional-networks/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BDB419D-F3A2-4855-8560-CC9A0FF90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http://cs231n.github.io/convolutional-networks/</a:t>
            </a:r>
          </a:p>
          <a:p>
            <a:r>
              <a:rPr lang="en-US" dirty="0"/>
              <a:t>Maps input volume to FC layer that predicts class labels</a:t>
            </a:r>
          </a:p>
        </p:txBody>
      </p:sp>
    </p:spTree>
    <p:extLst>
      <p:ext uri="{BB962C8B-B14F-4D97-AF65-F5344CB8AC3E}">
        <p14:creationId xmlns:p14="http://schemas.microsoft.com/office/powerpoint/2010/main" val="1047663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EB9AD81-7D49-400F-8D75-6F04E42DD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Pooling reduces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F8F8AB8-A166-4665-8751-85566AD4A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742745" y="341085"/>
            <a:ext cx="2290843" cy="566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Welcome!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9CBE5-0B50-44B1-9C5F-C69426A7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77" y="202499"/>
            <a:ext cx="1926565" cy="1926565"/>
          </a:xfrm>
          <a:prstGeom prst="rect">
            <a:avLst/>
          </a:prstGeom>
        </p:spPr>
      </p:pic>
      <p:sp>
        <p:nvSpPr>
          <p:cNvPr id="15" name="Shape 79">
            <a:extLst>
              <a:ext uri="{FF2B5EF4-FFF2-40B4-BE49-F238E27FC236}">
                <a16:creationId xmlns:a16="http://schemas.microsoft.com/office/drawing/2014/main" id="{EDB2DE66-05F0-4C31-B7CB-07917E9A4077}"/>
              </a:ext>
            </a:extLst>
          </p:cNvPr>
          <p:cNvSpPr txBox="1"/>
          <p:nvPr/>
        </p:nvSpPr>
        <p:spPr>
          <a:xfrm>
            <a:off x="238657" y="1328265"/>
            <a:ext cx="3731000" cy="28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Karla"/>
                <a:ea typeface="Karla"/>
                <a:cs typeface="Karla"/>
                <a:sym typeface="Karla"/>
              </a:rPr>
              <a:t>Senior UG Computer Science Student</a:t>
            </a:r>
            <a:br>
              <a:rPr lang="en-US" b="1" dirty="0">
                <a:latin typeface="Karla"/>
                <a:ea typeface="Karla"/>
                <a:cs typeface="Karla"/>
                <a:sym typeface="Karla"/>
              </a:rPr>
            </a:br>
            <a:endParaRPr lang="en-US" b="1" dirty="0"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Vice President EXE, 2017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Grader CS3354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Incoming intern, Open Lending Summer 2018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CS interests include Machine Learning, Android Development, Competitive Programming.</a:t>
            </a:r>
          </a:p>
          <a:p>
            <a:pPr marL="1714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Java &gt; C++ &gt; Python</a:t>
            </a:r>
          </a:p>
          <a:p>
            <a:pPr marL="1714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Previous Experience: Introduction to Machine Learning CS 4378V</a:t>
            </a:r>
            <a:endParaRPr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19146CD0-5C9B-4030-8C63-392041EB9B69}"/>
              </a:ext>
            </a:extLst>
          </p:cNvPr>
          <p:cNvSpPr txBox="1">
            <a:spLocks/>
          </p:cNvSpPr>
          <p:nvPr/>
        </p:nvSpPr>
        <p:spPr>
          <a:xfrm>
            <a:off x="5888059" y="2288703"/>
            <a:ext cx="229084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Ben Hunt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Let’s take a look at ADL</a:t>
            </a:r>
          </a:p>
        </p:txBody>
      </p:sp>
      <p:sp>
        <p:nvSpPr>
          <p:cNvPr id="6" name="Shape 79">
            <a:extLst>
              <a:ext uri="{FF2B5EF4-FFF2-40B4-BE49-F238E27FC236}">
                <a16:creationId xmlns:a16="http://schemas.microsoft.com/office/drawing/2014/main" id="{0B1670CD-8C97-48CF-A4C6-9DFA4D8FCAE4}"/>
              </a:ext>
            </a:extLst>
          </p:cNvPr>
          <p:cNvSpPr txBox="1"/>
          <p:nvPr/>
        </p:nvSpPr>
        <p:spPr>
          <a:xfrm>
            <a:off x="608496" y="896459"/>
            <a:ext cx="3731000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No Deep Learning involved.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Image based object detectors were very important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Active Object Models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F5D6D-BD31-42E0-AAA2-9CFC431A1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" b="-1"/>
          <a:stretch/>
        </p:blipFill>
        <p:spPr>
          <a:xfrm>
            <a:off x="608496" y="2277978"/>
            <a:ext cx="3686175" cy="26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Let’s take a look at ADL</a:t>
            </a:r>
          </a:p>
        </p:txBody>
      </p:sp>
      <p:sp>
        <p:nvSpPr>
          <p:cNvPr id="6" name="Shape 79">
            <a:extLst>
              <a:ext uri="{FF2B5EF4-FFF2-40B4-BE49-F238E27FC236}">
                <a16:creationId xmlns:a16="http://schemas.microsoft.com/office/drawing/2014/main" id="{0B1670CD-8C97-48CF-A4C6-9DFA4D8FCAE4}"/>
              </a:ext>
            </a:extLst>
          </p:cNvPr>
          <p:cNvSpPr txBox="1"/>
          <p:nvPr/>
        </p:nvSpPr>
        <p:spPr>
          <a:xfrm>
            <a:off x="608496" y="896459"/>
            <a:ext cx="3730893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Dataset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20 people &gt; 10 hours video footage – 1 Million Frames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~ 30 minutes unscripted morning activity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~40gb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lvl="0"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FA754-B9E6-49F7-9DF2-0F728224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86" y="3411310"/>
            <a:ext cx="1771650" cy="1323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BC533-95B1-4052-9D57-45BE93CC0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942" y="3370235"/>
            <a:ext cx="1771650" cy="1337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20ECD-C827-4CCE-8E08-F16F39A89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592" y="3370235"/>
            <a:ext cx="17621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7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Let’s take a look at ADL</a:t>
            </a:r>
          </a:p>
        </p:txBody>
      </p:sp>
      <p:sp>
        <p:nvSpPr>
          <p:cNvPr id="6" name="Shape 79">
            <a:extLst>
              <a:ext uri="{FF2B5EF4-FFF2-40B4-BE49-F238E27FC236}">
                <a16:creationId xmlns:a16="http://schemas.microsoft.com/office/drawing/2014/main" id="{0B1670CD-8C97-48CF-A4C6-9DFA4D8FCAE4}"/>
              </a:ext>
            </a:extLst>
          </p:cNvPr>
          <p:cNvSpPr txBox="1"/>
          <p:nvPr/>
        </p:nvSpPr>
        <p:spPr>
          <a:xfrm>
            <a:off x="608496" y="896459"/>
            <a:ext cx="3730893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Dataset [Annotations]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32 Action Labels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42 Different Objects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Human-object interaction</a:t>
            </a:r>
          </a:p>
          <a:p>
            <a:pPr lvl="0"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6ACF3-3A7E-46BF-8219-7E221C62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74" y="605456"/>
            <a:ext cx="3267075" cy="4050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6DA5A-6F71-40C9-AA2F-F234C2261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21" y="2715340"/>
            <a:ext cx="32670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5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Let’s take a look at ADL</a:t>
            </a:r>
          </a:p>
        </p:txBody>
      </p:sp>
      <p:sp>
        <p:nvSpPr>
          <p:cNvPr id="6" name="Shape 79">
            <a:extLst>
              <a:ext uri="{FF2B5EF4-FFF2-40B4-BE49-F238E27FC236}">
                <a16:creationId xmlns:a16="http://schemas.microsoft.com/office/drawing/2014/main" id="{0B1670CD-8C97-48CF-A4C6-9DFA4D8FCAE4}"/>
              </a:ext>
            </a:extLst>
          </p:cNvPr>
          <p:cNvSpPr txBox="1"/>
          <p:nvPr/>
        </p:nvSpPr>
        <p:spPr>
          <a:xfrm>
            <a:off x="608496" y="896459"/>
            <a:ext cx="3730893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Dataset [Annotations]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Not consist pre-segmented clips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AO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DF48C-5F12-40CC-9D90-6BA897413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91" y="571500"/>
            <a:ext cx="3676650" cy="400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74531-620C-4DD0-BA64-7CBF73EC9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82" y="2390273"/>
            <a:ext cx="2339937" cy="25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6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Let’s take a look at ADL</a:t>
            </a:r>
          </a:p>
        </p:txBody>
      </p:sp>
      <p:sp>
        <p:nvSpPr>
          <p:cNvPr id="6" name="Shape 79">
            <a:extLst>
              <a:ext uri="{FF2B5EF4-FFF2-40B4-BE49-F238E27FC236}">
                <a16:creationId xmlns:a16="http://schemas.microsoft.com/office/drawing/2014/main" id="{0B1670CD-8C97-48CF-A4C6-9DFA4D8FCAE4}"/>
              </a:ext>
            </a:extLst>
          </p:cNvPr>
          <p:cNvSpPr txBox="1"/>
          <p:nvPr/>
        </p:nvSpPr>
        <p:spPr>
          <a:xfrm>
            <a:off x="608496" y="896459"/>
            <a:ext cx="3730893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It’s all about the objects! (IA)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Object detectors that account for</a:t>
            </a:r>
          </a:p>
          <a:p>
            <a:pPr lvl="0"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Interaction. (IO)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166F5-55AE-4A6E-83A5-B4F5CF32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18" y="1010152"/>
            <a:ext cx="36957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Let’s take a look at I3D</a:t>
            </a:r>
          </a:p>
        </p:txBody>
      </p:sp>
      <p:sp>
        <p:nvSpPr>
          <p:cNvPr id="6" name="Shape 79">
            <a:extLst>
              <a:ext uri="{FF2B5EF4-FFF2-40B4-BE49-F238E27FC236}">
                <a16:creationId xmlns:a16="http://schemas.microsoft.com/office/drawing/2014/main" id="{0B1670CD-8C97-48CF-A4C6-9DFA4D8FCAE4}"/>
              </a:ext>
            </a:extLst>
          </p:cNvPr>
          <p:cNvSpPr txBox="1"/>
          <p:nvPr/>
        </p:nvSpPr>
        <p:spPr>
          <a:xfrm>
            <a:off x="616517" y="896459"/>
            <a:ext cx="3730893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Two-Stream I3D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Two 3D Conv. Net Streams</a:t>
            </a:r>
          </a:p>
          <a:p>
            <a:pPr lvl="0"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Optical Flow Input | RGB Input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ImageNet Pre-trained Inception V1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SGD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TensorFlow</a:t>
            </a:r>
          </a:p>
          <a:p>
            <a:pPr lvl="0"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23484-6210-4A31-B6AF-3241FE4C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71" y="1214683"/>
            <a:ext cx="2368562" cy="326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9CC1B-2D01-4327-AF47-13874160AF90}"/>
              </a:ext>
            </a:extLst>
          </p:cNvPr>
          <p:cNvSpPr txBox="1"/>
          <p:nvPr/>
        </p:nvSpPr>
        <p:spPr>
          <a:xfrm>
            <a:off x="1508094" y="450535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BATCHNORM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6A28C-90E1-472D-BDFC-E06E1549ADFE}"/>
              </a:ext>
            </a:extLst>
          </p:cNvPr>
          <p:cNvSpPr txBox="1"/>
          <p:nvPr/>
        </p:nvSpPr>
        <p:spPr>
          <a:xfrm>
            <a:off x="3217002" y="450535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110DE-918F-44A4-AD58-689A846249B4}"/>
              </a:ext>
            </a:extLst>
          </p:cNvPr>
          <p:cNvSpPr txBox="1"/>
          <p:nvPr/>
        </p:nvSpPr>
        <p:spPr>
          <a:xfrm>
            <a:off x="437181" y="4514866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ED777B-F44A-48D7-8A19-7F8F61D84113}"/>
              </a:ext>
            </a:extLst>
          </p:cNvPr>
          <p:cNvCxnSpPr/>
          <p:nvPr/>
        </p:nvCxnSpPr>
        <p:spPr>
          <a:xfrm>
            <a:off x="1141220" y="4659245"/>
            <a:ext cx="3609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F71022-DB85-4C1C-8937-B3E1B017E4A9}"/>
              </a:ext>
            </a:extLst>
          </p:cNvPr>
          <p:cNvCxnSpPr/>
          <p:nvPr/>
        </p:nvCxnSpPr>
        <p:spPr>
          <a:xfrm>
            <a:off x="2850128" y="4668754"/>
            <a:ext cx="3609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1392183-798C-4E2B-9E02-CFD1DECF7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16" y="3021914"/>
            <a:ext cx="2670075" cy="13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87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Let’s take a look at I3D</a:t>
            </a:r>
          </a:p>
        </p:txBody>
      </p:sp>
      <p:sp>
        <p:nvSpPr>
          <p:cNvPr id="6" name="Shape 79">
            <a:extLst>
              <a:ext uri="{FF2B5EF4-FFF2-40B4-BE49-F238E27FC236}">
                <a16:creationId xmlns:a16="http://schemas.microsoft.com/office/drawing/2014/main" id="{0B1670CD-8C97-48CF-A4C6-9DFA4D8FCAE4}"/>
              </a:ext>
            </a:extLst>
          </p:cNvPr>
          <p:cNvSpPr txBox="1"/>
          <p:nvPr/>
        </p:nvSpPr>
        <p:spPr>
          <a:xfrm>
            <a:off x="616517" y="896459"/>
            <a:ext cx="3730893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rgbClr val="000000">
                    <a:lumMod val="95000"/>
                    <a:lumOff val="5000"/>
                  </a:srgbClr>
                </a:solidFill>
                <a:latin typeface="Karla"/>
                <a:ea typeface="Karla"/>
                <a:cs typeface="Karla"/>
                <a:sym typeface="Karla"/>
              </a:rPr>
              <a:t>Dataset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Kinetics-400 Dataset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400 human action classes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240K training videos total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lvl="0"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F2937A-377C-4389-B542-3E932AC71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22" y="439436"/>
            <a:ext cx="4305661" cy="4147170"/>
          </a:xfrm>
          <a:prstGeom prst="rect">
            <a:avLst/>
          </a:prstGeom>
          <a:ln w="22225">
            <a:solidFill>
              <a:srgbClr val="1D405D"/>
            </a:solidFill>
          </a:ln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90A4D7-9E8B-42AD-9B96-1945C670F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28" y="2271030"/>
            <a:ext cx="2191997" cy="2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Let’s take a look at I3D</a:t>
            </a:r>
          </a:p>
        </p:txBody>
      </p:sp>
      <p:sp>
        <p:nvSpPr>
          <p:cNvPr id="6" name="Shape 79">
            <a:extLst>
              <a:ext uri="{FF2B5EF4-FFF2-40B4-BE49-F238E27FC236}">
                <a16:creationId xmlns:a16="http://schemas.microsoft.com/office/drawing/2014/main" id="{0B1670CD-8C97-48CF-A4C6-9DFA4D8FCAE4}"/>
              </a:ext>
            </a:extLst>
          </p:cNvPr>
          <p:cNvSpPr txBox="1"/>
          <p:nvPr/>
        </p:nvSpPr>
        <p:spPr>
          <a:xfrm>
            <a:off x="616517" y="896459"/>
            <a:ext cx="3730893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rgbClr val="000000">
                    <a:lumMod val="95000"/>
                    <a:lumOff val="5000"/>
                  </a:srgbClr>
                </a:solidFill>
                <a:latin typeface="Karla"/>
                <a:ea typeface="Karla"/>
                <a:cs typeface="Karla"/>
                <a:sym typeface="Karla"/>
              </a:rPr>
              <a:t>Dataset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Youtube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!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64 GPU’s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Human Object-</a:t>
            </a:r>
          </a:p>
          <a:p>
            <a:pPr lvl="0"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Human-Human</a:t>
            </a:r>
          </a:p>
          <a:p>
            <a:pPr lvl="0"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lvl="0"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58CA7-EA06-4F0E-95A4-C255646B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63" y="1042308"/>
            <a:ext cx="5981700" cy="1866900"/>
          </a:xfrm>
          <a:prstGeom prst="rect">
            <a:avLst/>
          </a:prstGeom>
          <a:ln w="22225">
            <a:solidFill>
              <a:srgbClr val="1D405D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5077B-C7B0-43F3-BE64-AD495E41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6" y="3221067"/>
            <a:ext cx="1562780" cy="1569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26679-CA30-4A2D-B2E4-5B8A3492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157" y="3171900"/>
            <a:ext cx="1647825" cy="1641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A9663-7326-4BA0-8D78-4EBBF0A09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810" y="3141671"/>
            <a:ext cx="1729468" cy="17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8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742745" y="341085"/>
            <a:ext cx="2410279" cy="566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Process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2F5F8-6997-4F6A-87F2-1E7A929A2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3" r="1712"/>
          <a:stretch/>
        </p:blipFill>
        <p:spPr>
          <a:xfrm>
            <a:off x="229428" y="1057745"/>
            <a:ext cx="733957" cy="938459"/>
          </a:xfrm>
          <a:prstGeom prst="rect">
            <a:avLst/>
          </a:prstGeom>
          <a:ln w="25400">
            <a:solidFill>
              <a:srgbClr val="1D405D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C5F636-51F8-4702-AA58-C77EF0BDA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54" y="1109674"/>
            <a:ext cx="786452" cy="987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77A6C-888A-4730-A9F1-3B605B917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90" y="1179016"/>
            <a:ext cx="786452" cy="987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3B0A1-5EDE-4A0B-B10F-20F976B05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884" y="1428657"/>
            <a:ext cx="1445484" cy="488355"/>
          </a:xfrm>
          <a:prstGeom prst="rect">
            <a:avLst/>
          </a:prstGeom>
          <a:ln w="25400">
            <a:solidFill>
              <a:srgbClr val="1D405D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89C503-B4BC-44F5-83B1-F27982A0D368}"/>
              </a:ext>
            </a:extLst>
          </p:cNvPr>
          <p:cNvCxnSpPr/>
          <p:nvPr/>
        </p:nvCxnSpPr>
        <p:spPr>
          <a:xfrm>
            <a:off x="1200150" y="1672834"/>
            <a:ext cx="6041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5CE8C-D7EE-46BB-87E9-859EB112068B}"/>
              </a:ext>
            </a:extLst>
          </p:cNvPr>
          <p:cNvCxnSpPr/>
          <p:nvPr/>
        </p:nvCxnSpPr>
        <p:spPr>
          <a:xfrm>
            <a:off x="3540579" y="1676587"/>
            <a:ext cx="6041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3D490E0-77D9-4C8B-B7C2-5E54EAA16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57261" y="1199693"/>
            <a:ext cx="959151" cy="957952"/>
          </a:xfrm>
          <a:prstGeom prst="rect">
            <a:avLst/>
          </a:prstGeom>
          <a:noFill/>
          <a:ln w="25400">
            <a:solidFill>
              <a:srgbClr val="1D405D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117FC-B4A7-4609-BE27-600692E80F4D}"/>
              </a:ext>
            </a:extLst>
          </p:cNvPr>
          <p:cNvCxnSpPr/>
          <p:nvPr/>
        </p:nvCxnSpPr>
        <p:spPr>
          <a:xfrm>
            <a:off x="5423807" y="1672834"/>
            <a:ext cx="6041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5">
            <a:extLst>
              <a:ext uri="{FF2B5EF4-FFF2-40B4-BE49-F238E27FC236}">
                <a16:creationId xmlns:a16="http://schemas.microsoft.com/office/drawing/2014/main" id="{4A773DBB-0265-4AB2-B6C0-5E2A778662BB}"/>
              </a:ext>
            </a:extLst>
          </p:cNvPr>
          <p:cNvSpPr txBox="1">
            <a:spLocks/>
          </p:cNvSpPr>
          <p:nvPr/>
        </p:nvSpPr>
        <p:spPr>
          <a:xfrm>
            <a:off x="7943850" y="1405297"/>
            <a:ext cx="1168152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3C9E43-F28A-443B-9963-52F973C8D74A}"/>
              </a:ext>
            </a:extLst>
          </p:cNvPr>
          <p:cNvCxnSpPr/>
          <p:nvPr/>
        </p:nvCxnSpPr>
        <p:spPr>
          <a:xfrm>
            <a:off x="7235169" y="1670638"/>
            <a:ext cx="6041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AD9CD16-1C5D-4DC5-B027-ED0F669F5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660" y="1020353"/>
            <a:ext cx="604157" cy="204066"/>
          </a:xfrm>
          <a:prstGeom prst="rect">
            <a:avLst/>
          </a:prstGeom>
          <a:ln w="25400">
            <a:solidFill>
              <a:srgbClr val="1D405D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BB912C-3531-4A5E-BF62-FF245F802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5416" y="1287361"/>
            <a:ext cx="408304" cy="408304"/>
          </a:xfrm>
          <a:prstGeom prst="rect">
            <a:avLst/>
          </a:prstGeom>
          <a:noFill/>
          <a:ln w="25400">
            <a:solidFill>
              <a:srgbClr val="1D405D"/>
            </a:solidFill>
          </a:ln>
        </p:spPr>
      </p:pic>
      <p:sp>
        <p:nvSpPr>
          <p:cNvPr id="24" name="AutoShape 2" descr="Image result for ubuntu">
            <a:extLst>
              <a:ext uri="{FF2B5EF4-FFF2-40B4-BE49-F238E27FC236}">
                <a16:creationId xmlns:a16="http://schemas.microsoft.com/office/drawing/2014/main" id="{57EDCDDC-B042-4622-83B2-3095B4469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4" descr="Image result for ubuntu">
            <a:extLst>
              <a:ext uri="{FF2B5EF4-FFF2-40B4-BE49-F238E27FC236}">
                <a16:creationId xmlns:a16="http://schemas.microsoft.com/office/drawing/2014/main" id="{3C772797-ABCC-4BBC-85D4-E0A3A15B04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5EFD55-8E11-424C-BF5F-E47FACAAF3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9660" y="1306820"/>
            <a:ext cx="339099" cy="339099"/>
          </a:xfrm>
          <a:prstGeom prst="rect">
            <a:avLst/>
          </a:prstGeom>
          <a:ln w="25400">
            <a:solidFill>
              <a:srgbClr val="1D405D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26E1DA-53AD-4D23-A24C-8A7940CE3B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9209" y="1778066"/>
            <a:ext cx="559681" cy="209118"/>
          </a:xfrm>
          <a:prstGeom prst="rect">
            <a:avLst/>
          </a:prstGeom>
          <a:ln w="25400">
            <a:solidFill>
              <a:srgbClr val="1D405D"/>
            </a:solidFill>
          </a:ln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5EA36E-0B5F-49B4-8793-3A47028E83BC}"/>
              </a:ext>
            </a:extLst>
          </p:cNvPr>
          <p:cNvCxnSpPr>
            <a:stCxn id="20" idx="2"/>
          </p:cNvCxnSpPr>
          <p:nvPr/>
        </p:nvCxnSpPr>
        <p:spPr>
          <a:xfrm>
            <a:off x="8527926" y="1971390"/>
            <a:ext cx="0" cy="6003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AC854A0-EE19-45C8-A8A3-FE2992FA9009}"/>
              </a:ext>
            </a:extLst>
          </p:cNvPr>
          <p:cNvCxnSpPr>
            <a:cxnSpLocks/>
          </p:cNvCxnSpPr>
          <p:nvPr/>
        </p:nvCxnSpPr>
        <p:spPr>
          <a:xfrm flipH="1">
            <a:off x="1904341" y="2571750"/>
            <a:ext cx="66235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04C744B-E106-49A5-9013-03D07E1FF65C}"/>
              </a:ext>
            </a:extLst>
          </p:cNvPr>
          <p:cNvCxnSpPr/>
          <p:nvPr/>
        </p:nvCxnSpPr>
        <p:spPr>
          <a:xfrm>
            <a:off x="1912505" y="2571750"/>
            <a:ext cx="0" cy="5633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E9B009A-2F77-434D-82AB-219107FB8DC4}"/>
              </a:ext>
            </a:extLst>
          </p:cNvPr>
          <p:cNvSpPr/>
          <p:nvPr/>
        </p:nvSpPr>
        <p:spPr>
          <a:xfrm>
            <a:off x="288021" y="3135085"/>
            <a:ext cx="1853290" cy="18106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74CFA47-5444-4A74-8F11-99846526CC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5637" y="3144728"/>
            <a:ext cx="1877731" cy="1834568"/>
          </a:xfrm>
          <a:prstGeom prst="rect">
            <a:avLst/>
          </a:prstGeom>
        </p:spPr>
      </p:pic>
      <p:sp>
        <p:nvSpPr>
          <p:cNvPr id="69" name="Shape 65">
            <a:extLst>
              <a:ext uri="{FF2B5EF4-FFF2-40B4-BE49-F238E27FC236}">
                <a16:creationId xmlns:a16="http://schemas.microsoft.com/office/drawing/2014/main" id="{325204E5-DB67-4FC3-A398-287EFDC0BDE9}"/>
              </a:ext>
            </a:extLst>
          </p:cNvPr>
          <p:cNvSpPr txBox="1">
            <a:spLocks/>
          </p:cNvSpPr>
          <p:nvPr/>
        </p:nvSpPr>
        <p:spPr>
          <a:xfrm>
            <a:off x="768473" y="2652282"/>
            <a:ext cx="848051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Karla" panose="020B0604020202020204" charset="0"/>
                <a:ea typeface="Karla" panose="020B0604020202020204" charset="0"/>
              </a:rPr>
              <a:t>I3D</a:t>
            </a:r>
          </a:p>
        </p:txBody>
      </p:sp>
      <p:sp>
        <p:nvSpPr>
          <p:cNvPr id="71" name="Shape 65">
            <a:extLst>
              <a:ext uri="{FF2B5EF4-FFF2-40B4-BE49-F238E27FC236}">
                <a16:creationId xmlns:a16="http://schemas.microsoft.com/office/drawing/2014/main" id="{DC2B248A-1096-4697-A1AB-7BC9E33CBB49}"/>
              </a:ext>
            </a:extLst>
          </p:cNvPr>
          <p:cNvSpPr txBox="1">
            <a:spLocks/>
          </p:cNvSpPr>
          <p:nvPr/>
        </p:nvSpPr>
        <p:spPr>
          <a:xfrm>
            <a:off x="2013266" y="2649340"/>
            <a:ext cx="934039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Karla" panose="020B0604020202020204" charset="0"/>
                <a:ea typeface="Karla" panose="020B0604020202020204" charset="0"/>
              </a:rPr>
              <a:t>ADL</a:t>
            </a:r>
          </a:p>
        </p:txBody>
      </p:sp>
      <p:sp>
        <p:nvSpPr>
          <p:cNvPr id="73" name="Shape 65">
            <a:extLst>
              <a:ext uri="{FF2B5EF4-FFF2-40B4-BE49-F238E27FC236}">
                <a16:creationId xmlns:a16="http://schemas.microsoft.com/office/drawing/2014/main" id="{E8589B1D-A292-44ED-BF81-FC7C19EDC503}"/>
              </a:ext>
            </a:extLst>
          </p:cNvPr>
          <p:cNvSpPr txBox="1">
            <a:spLocks/>
          </p:cNvSpPr>
          <p:nvPr/>
        </p:nvSpPr>
        <p:spPr>
          <a:xfrm>
            <a:off x="2300320" y="3710821"/>
            <a:ext cx="934039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Class labels</a:t>
            </a:r>
          </a:p>
        </p:txBody>
      </p:sp>
      <p:sp>
        <p:nvSpPr>
          <p:cNvPr id="74" name="Shape 65">
            <a:extLst>
              <a:ext uri="{FF2B5EF4-FFF2-40B4-BE49-F238E27FC236}">
                <a16:creationId xmlns:a16="http://schemas.microsoft.com/office/drawing/2014/main" id="{075F1B05-CC3B-4B2F-9C56-185D46E9832B}"/>
              </a:ext>
            </a:extLst>
          </p:cNvPr>
          <p:cNvSpPr txBox="1">
            <a:spLocks/>
          </p:cNvSpPr>
          <p:nvPr/>
        </p:nvSpPr>
        <p:spPr>
          <a:xfrm>
            <a:off x="652622" y="3681437"/>
            <a:ext cx="934039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Class labels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987AA5C-19BF-4DFD-B19A-E50F82894C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7261" y="3099136"/>
            <a:ext cx="1756718" cy="173069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085E4B4-49A0-4E94-A309-EB2EB29EC9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9815" y="3863153"/>
            <a:ext cx="682811" cy="1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84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Video Preprocessing</a:t>
            </a:r>
          </a:p>
        </p:txBody>
      </p:sp>
      <p:sp>
        <p:nvSpPr>
          <p:cNvPr id="10" name="Shape 79">
            <a:extLst>
              <a:ext uri="{FF2B5EF4-FFF2-40B4-BE49-F238E27FC236}">
                <a16:creationId xmlns:a16="http://schemas.microsoft.com/office/drawing/2014/main" id="{E4F85EAD-F180-403D-9D2A-2A6EBB45C497}"/>
              </a:ext>
            </a:extLst>
          </p:cNvPr>
          <p:cNvSpPr txBox="1"/>
          <p:nvPr/>
        </p:nvSpPr>
        <p:spPr>
          <a:xfrm>
            <a:off x="608496" y="896459"/>
            <a:ext cx="6404625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Input to i3D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Training &amp; Validation: 64 RGB frames | 64 Optical flow X | 64 Optical flow Y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Test: [3][79-250][224][224][3]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&gt;9K Clips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4792D2-C95B-45C5-A7C9-C1D23E3B2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96" y="3022983"/>
            <a:ext cx="886476" cy="1171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583B0-5BFF-46B3-ADD4-D10910CE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30" y="2630480"/>
            <a:ext cx="3018712" cy="195695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22332-2F57-4761-935D-BBA89B8D9B32}"/>
              </a:ext>
            </a:extLst>
          </p:cNvPr>
          <p:cNvCxnSpPr>
            <a:cxnSpLocks/>
          </p:cNvCxnSpPr>
          <p:nvPr/>
        </p:nvCxnSpPr>
        <p:spPr>
          <a:xfrm>
            <a:off x="1657349" y="3608959"/>
            <a:ext cx="5388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1A988C-59CA-422B-B7C2-0338BEDF9293}"/>
              </a:ext>
            </a:extLst>
          </p:cNvPr>
          <p:cNvCxnSpPr>
            <a:cxnSpLocks/>
          </p:cNvCxnSpPr>
          <p:nvPr/>
        </p:nvCxnSpPr>
        <p:spPr>
          <a:xfrm>
            <a:off x="5434692" y="3622911"/>
            <a:ext cx="5388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04A6D8-E8EE-4C82-AB0B-074371CDA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29" y="2942400"/>
            <a:ext cx="2748643" cy="13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6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56DBB-9C81-46F3-89EE-D129A8166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4" y="2371201"/>
            <a:ext cx="2830661" cy="21206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71CD56-5F49-43DB-854E-56B3CE2227AC}"/>
              </a:ext>
            </a:extLst>
          </p:cNvPr>
          <p:cNvSpPr/>
          <p:nvPr/>
        </p:nvSpPr>
        <p:spPr>
          <a:xfrm>
            <a:off x="537029" y="1482826"/>
            <a:ext cx="549365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 panose="020B0604020202020204" charset="0"/>
                <a:ea typeface="Karla" panose="020B0604020202020204" charset="0"/>
              </a:rPr>
              <a:t>Test ability of transfer learning from 3</a:t>
            </a:r>
            <a:r>
              <a:rPr lang="en-US" baseline="30000" dirty="0">
                <a:solidFill>
                  <a:schemeClr val="accent6">
                    <a:lumMod val="75000"/>
                  </a:schemeClr>
                </a:solidFill>
                <a:latin typeface="Karla" panose="020B0604020202020204" charset="0"/>
                <a:ea typeface="Karla" panose="020B0604020202020204" charset="0"/>
              </a:rPr>
              <a:t>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 panose="020B0604020202020204" charset="0"/>
                <a:ea typeface="Karla" panose="020B0604020202020204" charset="0"/>
              </a:rPr>
              <a:t> person to 1</a:t>
            </a:r>
            <a:r>
              <a:rPr lang="en-US" baseline="30000" dirty="0">
                <a:solidFill>
                  <a:schemeClr val="accent6">
                    <a:lumMod val="75000"/>
                  </a:schemeClr>
                </a:solidFill>
                <a:latin typeface="Karla" panose="020B0604020202020204" charset="0"/>
                <a:ea typeface="Karla" panose="020B0604020202020204" charset="0"/>
              </a:rPr>
              <a:t>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 panose="020B0604020202020204" charset="0"/>
                <a:ea typeface="Karla" panose="020B0604020202020204" charset="0"/>
              </a:rPr>
              <a:t> person</a:t>
            </a:r>
          </a:p>
          <a:p>
            <a:endParaRPr lang="en-US" baseline="30000" dirty="0">
              <a:latin typeface="Karla" panose="020B0604020202020204" charset="0"/>
              <a:ea typeface="Karl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65768-4229-48BE-9522-CDC63922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70" y="2556896"/>
            <a:ext cx="2830661" cy="1749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8A54CD-6BC9-4B46-A65D-2D1FA808CC2A}"/>
              </a:ext>
            </a:extLst>
          </p:cNvPr>
          <p:cNvCxnSpPr>
            <a:cxnSpLocks/>
          </p:cNvCxnSpPr>
          <p:nvPr/>
        </p:nvCxnSpPr>
        <p:spPr>
          <a:xfrm flipH="1">
            <a:off x="3773714" y="3437706"/>
            <a:ext cx="587829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65">
            <a:extLst>
              <a:ext uri="{FF2B5EF4-FFF2-40B4-BE49-F238E27FC236}">
                <a16:creationId xmlns:a16="http://schemas.microsoft.com/office/drawing/2014/main" id="{8B95AC29-D59B-4D52-B58E-7B2D6F55454D}"/>
              </a:ext>
            </a:extLst>
          </p:cNvPr>
          <p:cNvSpPr txBox="1">
            <a:spLocks/>
          </p:cNvSpPr>
          <p:nvPr/>
        </p:nvSpPr>
        <p:spPr>
          <a:xfrm>
            <a:off x="300492" y="415202"/>
            <a:ext cx="6343846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Improving 1</a:t>
            </a:r>
            <a:r>
              <a:rPr lang="en-US" sz="2400" baseline="30000" dirty="0">
                <a:solidFill>
                  <a:schemeClr val="tx1"/>
                </a:solidFill>
              </a:rPr>
              <a:t>st</a:t>
            </a:r>
            <a:r>
              <a:rPr lang="en-US" sz="2400" dirty="0">
                <a:solidFill>
                  <a:schemeClr val="tx1"/>
                </a:solidFill>
              </a:rPr>
              <a:t> person ADL recognition in Videos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Video Preprocessing Continued..</a:t>
            </a:r>
          </a:p>
        </p:txBody>
      </p:sp>
      <p:sp>
        <p:nvSpPr>
          <p:cNvPr id="10" name="Shape 79">
            <a:extLst>
              <a:ext uri="{FF2B5EF4-FFF2-40B4-BE49-F238E27FC236}">
                <a16:creationId xmlns:a16="http://schemas.microsoft.com/office/drawing/2014/main" id="{E4F85EAD-F180-403D-9D2A-2A6EBB45C497}"/>
              </a:ext>
            </a:extLst>
          </p:cNvPr>
          <p:cNvSpPr txBox="1"/>
          <p:nvPr/>
        </p:nvSpPr>
        <p:spPr>
          <a:xfrm>
            <a:off x="608496" y="896459"/>
            <a:ext cx="5424911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Input to i3D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Split into Train/Test/Validate sets –  70 | 20 | 10 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Write video-processing code to fill directories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Do it right the first time!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9 Days to process optical flow &amp; RGB frames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22332-2F57-4761-935D-BBA89B8D9B32}"/>
              </a:ext>
            </a:extLst>
          </p:cNvPr>
          <p:cNvCxnSpPr>
            <a:cxnSpLocks/>
          </p:cNvCxnSpPr>
          <p:nvPr/>
        </p:nvCxnSpPr>
        <p:spPr>
          <a:xfrm>
            <a:off x="2015927" y="3401912"/>
            <a:ext cx="5551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814D304-DDEE-4191-AE4B-F590BE51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1" y="2823264"/>
            <a:ext cx="1743075" cy="1123950"/>
          </a:xfrm>
          <a:prstGeom prst="rect">
            <a:avLst/>
          </a:prstGeom>
        </p:spPr>
      </p:pic>
      <p:sp>
        <p:nvSpPr>
          <p:cNvPr id="16" name="Shape 65">
            <a:extLst>
              <a:ext uri="{FF2B5EF4-FFF2-40B4-BE49-F238E27FC236}">
                <a16:creationId xmlns:a16="http://schemas.microsoft.com/office/drawing/2014/main" id="{12DFBECD-4461-4CCD-8080-CB89017807F2}"/>
              </a:ext>
            </a:extLst>
          </p:cNvPr>
          <p:cNvSpPr txBox="1">
            <a:spLocks/>
          </p:cNvSpPr>
          <p:nvPr/>
        </p:nvSpPr>
        <p:spPr>
          <a:xfrm>
            <a:off x="2778962" y="2685781"/>
            <a:ext cx="1743075" cy="33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VideoProcessor.py</a:t>
            </a:r>
          </a:p>
        </p:txBody>
      </p:sp>
      <p:sp>
        <p:nvSpPr>
          <p:cNvPr id="17" name="Shape 65">
            <a:extLst>
              <a:ext uri="{FF2B5EF4-FFF2-40B4-BE49-F238E27FC236}">
                <a16:creationId xmlns:a16="http://schemas.microsoft.com/office/drawing/2014/main" id="{3E6070D4-FBC8-4861-BDDB-F00DF8ED6746}"/>
              </a:ext>
            </a:extLst>
          </p:cNvPr>
          <p:cNvSpPr txBox="1">
            <a:spLocks/>
          </p:cNvSpPr>
          <p:nvPr/>
        </p:nvSpPr>
        <p:spPr>
          <a:xfrm>
            <a:off x="2778962" y="2913046"/>
            <a:ext cx="2052608" cy="33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RunVideoProcesor.sh</a:t>
            </a:r>
          </a:p>
        </p:txBody>
      </p:sp>
      <p:sp>
        <p:nvSpPr>
          <p:cNvPr id="18" name="Shape 65">
            <a:extLst>
              <a:ext uri="{FF2B5EF4-FFF2-40B4-BE49-F238E27FC236}">
                <a16:creationId xmlns:a16="http://schemas.microsoft.com/office/drawing/2014/main" id="{15F3F6CF-C26C-447C-8C65-9DC880F513A4}"/>
              </a:ext>
            </a:extLst>
          </p:cNvPr>
          <p:cNvSpPr txBox="1">
            <a:spLocks/>
          </p:cNvSpPr>
          <p:nvPr/>
        </p:nvSpPr>
        <p:spPr>
          <a:xfrm>
            <a:off x="2763151" y="3148509"/>
            <a:ext cx="2052608" cy="33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RunVideoProcesor.py</a:t>
            </a:r>
          </a:p>
        </p:txBody>
      </p:sp>
      <p:sp>
        <p:nvSpPr>
          <p:cNvPr id="20" name="Shape 65">
            <a:extLst>
              <a:ext uri="{FF2B5EF4-FFF2-40B4-BE49-F238E27FC236}">
                <a16:creationId xmlns:a16="http://schemas.microsoft.com/office/drawing/2014/main" id="{9AA5C3DE-4E2E-4766-9B84-2783F371210C}"/>
              </a:ext>
            </a:extLst>
          </p:cNvPr>
          <p:cNvSpPr txBox="1">
            <a:spLocks/>
          </p:cNvSpPr>
          <p:nvPr/>
        </p:nvSpPr>
        <p:spPr>
          <a:xfrm>
            <a:off x="2778962" y="3385082"/>
            <a:ext cx="2052608" cy="33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CheckDirectories.py</a:t>
            </a:r>
          </a:p>
        </p:txBody>
      </p:sp>
      <p:sp>
        <p:nvSpPr>
          <p:cNvPr id="22" name="Shape 65">
            <a:extLst>
              <a:ext uri="{FF2B5EF4-FFF2-40B4-BE49-F238E27FC236}">
                <a16:creationId xmlns:a16="http://schemas.microsoft.com/office/drawing/2014/main" id="{BAD51086-1F0D-410A-A8DA-F106F2AB5BCD}"/>
              </a:ext>
            </a:extLst>
          </p:cNvPr>
          <p:cNvSpPr txBox="1">
            <a:spLocks/>
          </p:cNvSpPr>
          <p:nvPr/>
        </p:nvSpPr>
        <p:spPr>
          <a:xfrm>
            <a:off x="2778962" y="3629853"/>
            <a:ext cx="1960080" cy="33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MakeDirectories.py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95C161-CB15-46B1-9D5E-6A6152601B77}"/>
              </a:ext>
            </a:extLst>
          </p:cNvPr>
          <p:cNvSpPr/>
          <p:nvPr/>
        </p:nvSpPr>
        <p:spPr>
          <a:xfrm>
            <a:off x="2778962" y="2685781"/>
            <a:ext cx="1960080" cy="1276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A3F10-AAFC-4BD1-A2AA-C1E6C9F74601}"/>
              </a:ext>
            </a:extLst>
          </p:cNvPr>
          <p:cNvSpPr/>
          <p:nvPr/>
        </p:nvSpPr>
        <p:spPr>
          <a:xfrm>
            <a:off x="2778962" y="3961989"/>
            <a:ext cx="1960080" cy="774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hape 65">
            <a:extLst>
              <a:ext uri="{FF2B5EF4-FFF2-40B4-BE49-F238E27FC236}">
                <a16:creationId xmlns:a16="http://schemas.microsoft.com/office/drawing/2014/main" id="{749DF130-C983-44B1-A224-03A22C308EFE}"/>
              </a:ext>
            </a:extLst>
          </p:cNvPr>
          <p:cNvSpPr txBox="1">
            <a:spLocks/>
          </p:cNvSpPr>
          <p:nvPr/>
        </p:nvSpPr>
        <p:spPr>
          <a:xfrm>
            <a:off x="2839868" y="4412637"/>
            <a:ext cx="1899174" cy="32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  <a:latin typeface="Karla" panose="020B0604020202020204" charset="0"/>
                <a:ea typeface="Karla" panose="020B0604020202020204" charset="0"/>
              </a:rPr>
              <a:t>i3d.py</a:t>
            </a:r>
          </a:p>
          <a:p>
            <a:r>
              <a:rPr lang="en-US" sz="1400" dirty="0">
                <a:solidFill>
                  <a:srgbClr val="C00000"/>
                </a:solidFill>
                <a:latin typeface="Karla" panose="020B0604020202020204" charset="0"/>
                <a:ea typeface="Karla" panose="020B0604020202020204" charset="0"/>
              </a:rPr>
              <a:t>Inputs_new.py</a:t>
            </a:r>
          </a:p>
          <a:p>
            <a:r>
              <a:rPr lang="en-US" sz="1400" dirty="0">
                <a:solidFill>
                  <a:srgbClr val="C00000"/>
                </a:solidFill>
                <a:latin typeface="Karla" panose="020B0604020202020204" charset="0"/>
                <a:ea typeface="Karla" panose="020B0604020202020204" charset="0"/>
              </a:rPr>
              <a:t>evaluate_sampe.py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4925B0-8E9E-4079-B6C9-5549E3683BC5}"/>
              </a:ext>
            </a:extLst>
          </p:cNvPr>
          <p:cNvCxnSpPr>
            <a:cxnSpLocks/>
          </p:cNvCxnSpPr>
          <p:nvPr/>
        </p:nvCxnSpPr>
        <p:spPr>
          <a:xfrm>
            <a:off x="4831570" y="3396595"/>
            <a:ext cx="5551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Image result for clock icon">
            <a:extLst>
              <a:ext uri="{FF2B5EF4-FFF2-40B4-BE49-F238E27FC236}">
                <a16:creationId xmlns:a16="http://schemas.microsoft.com/office/drawing/2014/main" id="{6CA4C209-D9A0-4EE4-9665-BA94B0382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315" y="3118424"/>
            <a:ext cx="677497" cy="67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9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10" name="Shape 79">
            <a:extLst>
              <a:ext uri="{FF2B5EF4-FFF2-40B4-BE49-F238E27FC236}">
                <a16:creationId xmlns:a16="http://schemas.microsoft.com/office/drawing/2014/main" id="{E4F85EAD-F180-403D-9D2A-2A6EBB45C497}"/>
              </a:ext>
            </a:extLst>
          </p:cNvPr>
          <p:cNvSpPr txBox="1"/>
          <p:nvPr/>
        </p:nvSpPr>
        <p:spPr>
          <a:xfrm>
            <a:off x="608496" y="896459"/>
            <a:ext cx="5424911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Tensor Flow Checkpoints.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Significantly faster than pre-processing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Crashes during validation.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Appeared to train correctly. (2 Epochs) Batch Size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23B677-A073-49B1-86B8-6A525458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3" y="2312707"/>
            <a:ext cx="3468548" cy="24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2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10" name="Shape 79">
            <a:extLst>
              <a:ext uri="{FF2B5EF4-FFF2-40B4-BE49-F238E27FC236}">
                <a16:creationId xmlns:a16="http://schemas.microsoft.com/office/drawing/2014/main" id="{E4F85EAD-F180-403D-9D2A-2A6EBB45C497}"/>
              </a:ext>
            </a:extLst>
          </p:cNvPr>
          <p:cNvSpPr txBox="1"/>
          <p:nvPr/>
        </p:nvSpPr>
        <p:spPr>
          <a:xfrm>
            <a:off x="608496" y="896459"/>
            <a:ext cx="5424911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Mis-labeled? Training/Testing dependent upon correct labeling.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Testing input incorrect?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4AEAC-57AA-453F-A9C0-D7CB7C05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4" y="2186939"/>
            <a:ext cx="3461564" cy="26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01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Testing [Potential Modifications]</a:t>
            </a:r>
          </a:p>
        </p:txBody>
      </p:sp>
      <p:sp>
        <p:nvSpPr>
          <p:cNvPr id="10" name="Shape 79">
            <a:extLst>
              <a:ext uri="{FF2B5EF4-FFF2-40B4-BE49-F238E27FC236}">
                <a16:creationId xmlns:a16="http://schemas.microsoft.com/office/drawing/2014/main" id="{E4F85EAD-F180-403D-9D2A-2A6EBB45C497}"/>
              </a:ext>
            </a:extLst>
          </p:cNvPr>
          <p:cNvSpPr txBox="1"/>
          <p:nvPr/>
        </p:nvSpPr>
        <p:spPr>
          <a:xfrm>
            <a:off x="608496" y="896459"/>
            <a:ext cx="4275924" cy="109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Include AO labels in modified i3D architecture.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Modify pooling layers to have less loss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Modify architecture to allow for longer input.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Find best regularization for this data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34845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Looking forward</a:t>
            </a:r>
          </a:p>
        </p:txBody>
      </p:sp>
      <p:sp>
        <p:nvSpPr>
          <p:cNvPr id="10" name="Shape 79">
            <a:extLst>
              <a:ext uri="{FF2B5EF4-FFF2-40B4-BE49-F238E27FC236}">
                <a16:creationId xmlns:a16="http://schemas.microsoft.com/office/drawing/2014/main" id="{E4F85EAD-F180-403D-9D2A-2A6EBB45C497}"/>
              </a:ext>
            </a:extLst>
          </p:cNvPr>
          <p:cNvSpPr txBox="1"/>
          <p:nvPr/>
        </p:nvSpPr>
        <p:spPr>
          <a:xfrm>
            <a:off x="608496" y="896459"/>
            <a:ext cx="5424911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Code all publicly available on GitHub.com/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TheAppFoundry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READ-ME, describing work on the project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Figure out what’s going wrong during testing!</a:t>
            </a:r>
          </a:p>
        </p:txBody>
      </p:sp>
    </p:spTree>
    <p:extLst>
      <p:ext uri="{BB962C8B-B14F-4D97-AF65-F5344CB8AC3E}">
        <p14:creationId xmlns:p14="http://schemas.microsoft.com/office/powerpoint/2010/main" val="273352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2" descr="Image result for ubuntu">
            <a:extLst>
              <a:ext uri="{FF2B5EF4-FFF2-40B4-BE49-F238E27FC236}">
                <a16:creationId xmlns:a16="http://schemas.microsoft.com/office/drawing/2014/main" id="{57EDCDDC-B042-4622-83B2-3095B4469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4" descr="Image result for ubuntu">
            <a:extLst>
              <a:ext uri="{FF2B5EF4-FFF2-40B4-BE49-F238E27FC236}">
                <a16:creationId xmlns:a16="http://schemas.microsoft.com/office/drawing/2014/main" id="{3C772797-ABCC-4BBC-85D4-E0A3A15B04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34A517-9D69-4892-9195-F1BF74EB9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80" y="236220"/>
            <a:ext cx="4121820" cy="50223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Thank you for coming!</a:t>
            </a:r>
          </a:p>
        </p:txBody>
      </p:sp>
      <p:pic>
        <p:nvPicPr>
          <p:cNvPr id="1026" name="Picture 2" descr="Image result for NEURAL NETWORK">
            <a:extLst>
              <a:ext uri="{FF2B5EF4-FFF2-40B4-BE49-F238E27FC236}">
                <a16:creationId xmlns:a16="http://schemas.microsoft.com/office/drawing/2014/main" id="{35EA6244-F5FE-421B-AF66-9A072D8E0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482"/>
          <a:stretch/>
        </p:blipFill>
        <p:spPr bwMode="auto">
          <a:xfrm>
            <a:off x="349568" y="1457899"/>
            <a:ext cx="2934652" cy="22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miley Face 7">
            <a:extLst>
              <a:ext uri="{FF2B5EF4-FFF2-40B4-BE49-F238E27FC236}">
                <a16:creationId xmlns:a16="http://schemas.microsoft.com/office/drawing/2014/main" id="{F221DE29-D11A-4600-BFAD-471E7E54D857}"/>
              </a:ext>
            </a:extLst>
          </p:cNvPr>
          <p:cNvSpPr/>
          <p:nvPr/>
        </p:nvSpPr>
        <p:spPr>
          <a:xfrm>
            <a:off x="2359343" y="2059534"/>
            <a:ext cx="1047750" cy="1024432"/>
          </a:xfrm>
          <a:prstGeom prst="smileyFac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A034B67-F216-436D-BEF2-47AB4C71E2F1}"/>
              </a:ext>
            </a:extLst>
          </p:cNvPr>
          <p:cNvSpPr/>
          <p:nvPr/>
        </p:nvSpPr>
        <p:spPr>
          <a:xfrm>
            <a:off x="6792685" y="4040429"/>
            <a:ext cx="783771" cy="169867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CDB61-502E-47A1-9B9D-6FB6A9E439AF}"/>
              </a:ext>
            </a:extLst>
          </p:cNvPr>
          <p:cNvSpPr/>
          <p:nvPr/>
        </p:nvSpPr>
        <p:spPr>
          <a:xfrm>
            <a:off x="6805247" y="3810476"/>
            <a:ext cx="783771" cy="169867"/>
          </a:xfrm>
          <a:prstGeom prst="rect">
            <a:avLst/>
          </a:prstGeom>
          <a:solidFill>
            <a:srgbClr val="F539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3E45EC-EDE4-4C62-8112-0DC5209709A9}"/>
              </a:ext>
            </a:extLst>
          </p:cNvPr>
          <p:cNvSpPr/>
          <p:nvPr/>
        </p:nvSpPr>
        <p:spPr>
          <a:xfrm>
            <a:off x="6775684" y="3327040"/>
            <a:ext cx="783771" cy="169867"/>
          </a:xfrm>
          <a:prstGeom prst="rect">
            <a:avLst/>
          </a:prstGeom>
          <a:solidFill>
            <a:srgbClr val="F539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9A46B7-A386-462C-BBB3-45742964EEC9}"/>
              </a:ext>
            </a:extLst>
          </p:cNvPr>
          <p:cNvSpPr/>
          <p:nvPr/>
        </p:nvSpPr>
        <p:spPr>
          <a:xfrm>
            <a:off x="6792686" y="3547363"/>
            <a:ext cx="783771" cy="169867"/>
          </a:xfrm>
          <a:prstGeom prst="rect">
            <a:avLst/>
          </a:prstGeom>
          <a:solidFill>
            <a:srgbClr val="F539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427066" y="330365"/>
            <a:ext cx="6576075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Deep Learning Overview &amp; Neural Net Overview</a:t>
            </a:r>
          </a:p>
        </p:txBody>
      </p:sp>
      <p:pic>
        <p:nvPicPr>
          <p:cNvPr id="1026" name="Picture 2" descr="Image result for neural network">
            <a:extLst>
              <a:ext uri="{FF2B5EF4-FFF2-40B4-BE49-F238E27FC236}">
                <a16:creationId xmlns:a16="http://schemas.microsoft.com/office/drawing/2014/main" id="{FB2D594F-7A6A-4620-B91C-AB494B0A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58" y="2451590"/>
            <a:ext cx="4740018" cy="236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9">
            <a:extLst>
              <a:ext uri="{FF2B5EF4-FFF2-40B4-BE49-F238E27FC236}">
                <a16:creationId xmlns:a16="http://schemas.microsoft.com/office/drawing/2014/main" id="{46F9DCA7-3457-4215-9126-5F91492CE103}"/>
              </a:ext>
            </a:extLst>
          </p:cNvPr>
          <p:cNvSpPr txBox="1"/>
          <p:nvPr/>
        </p:nvSpPr>
        <p:spPr>
          <a:xfrm>
            <a:off x="354772" y="896458"/>
            <a:ext cx="3731000" cy="167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Supervised Learning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Back Propagation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Gradient Descent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Convolutional Neural Networks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Train / Val / Test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34EFB-5A50-4BC0-96B2-BB50200F8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72" y="3314147"/>
            <a:ext cx="1465717" cy="109787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F04DC66-6E3F-4051-A0E9-5C6067483E25}"/>
              </a:ext>
            </a:extLst>
          </p:cNvPr>
          <p:cNvSpPr/>
          <p:nvPr/>
        </p:nvSpPr>
        <p:spPr>
          <a:xfrm>
            <a:off x="1981087" y="3632362"/>
            <a:ext cx="319541" cy="30178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A413E-6177-4778-8C02-8B98A4271699}"/>
              </a:ext>
            </a:extLst>
          </p:cNvPr>
          <p:cNvSpPr txBox="1"/>
          <p:nvPr/>
        </p:nvSpPr>
        <p:spPr>
          <a:xfrm>
            <a:off x="6739399" y="34754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43411-A966-4619-A8BD-5F80973CE21C}"/>
              </a:ext>
            </a:extLst>
          </p:cNvPr>
          <p:cNvSpPr txBox="1"/>
          <p:nvPr/>
        </p:nvSpPr>
        <p:spPr>
          <a:xfrm>
            <a:off x="6739399" y="372370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9B2D9-BF53-4D63-AE5D-48DA10EB3F3A}"/>
              </a:ext>
            </a:extLst>
          </p:cNvPr>
          <p:cNvSpPr txBox="1"/>
          <p:nvPr/>
        </p:nvSpPr>
        <p:spPr>
          <a:xfrm>
            <a:off x="6717628" y="323958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FDF94-B306-499D-B8B5-A9C33FFDEB71}"/>
              </a:ext>
            </a:extLst>
          </p:cNvPr>
          <p:cNvSpPr txBox="1"/>
          <p:nvPr/>
        </p:nvSpPr>
        <p:spPr>
          <a:xfrm>
            <a:off x="6717628" y="395312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</a:t>
            </a:r>
          </a:p>
        </p:txBody>
      </p:sp>
    </p:spTree>
    <p:extLst>
      <p:ext uri="{BB962C8B-B14F-4D97-AF65-F5344CB8AC3E}">
        <p14:creationId xmlns:p14="http://schemas.microsoft.com/office/powerpoint/2010/main" val="213758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Deep Learning Overview Continued</a:t>
            </a:r>
          </a:p>
        </p:txBody>
      </p:sp>
      <p:pic>
        <p:nvPicPr>
          <p:cNvPr id="1028" name="Picture 4" descr="Image result for neural network">
            <a:extLst>
              <a:ext uri="{FF2B5EF4-FFF2-40B4-BE49-F238E27FC236}">
                <a16:creationId xmlns:a16="http://schemas.microsoft.com/office/drawing/2014/main" id="{C4B56D1C-A75E-466E-87B2-ED8B523D4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9" y="1095829"/>
            <a:ext cx="2788103" cy="161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35F14-4604-49B2-AEB4-9E2ADBCDBFED}"/>
              </a:ext>
            </a:extLst>
          </p:cNvPr>
          <p:cNvCxnSpPr>
            <a:cxnSpLocks/>
          </p:cNvCxnSpPr>
          <p:nvPr/>
        </p:nvCxnSpPr>
        <p:spPr>
          <a:xfrm>
            <a:off x="3839029" y="1095829"/>
            <a:ext cx="0" cy="404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BD5-50A5-4F69-974C-0AE1F926AF90}"/>
              </a:ext>
            </a:extLst>
          </p:cNvPr>
          <p:cNvCxnSpPr>
            <a:cxnSpLocks/>
          </p:cNvCxnSpPr>
          <p:nvPr/>
        </p:nvCxnSpPr>
        <p:spPr>
          <a:xfrm>
            <a:off x="0" y="2975429"/>
            <a:ext cx="7655181" cy="14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D2CF00F-23F1-4D3D-B5B5-0A66B93CB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05"/>
          <a:stretch/>
        </p:blipFill>
        <p:spPr>
          <a:xfrm>
            <a:off x="4209697" y="956668"/>
            <a:ext cx="2512428" cy="1958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89E2E5-CF9E-432B-93FC-EC154558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28" y="3426950"/>
            <a:ext cx="3102173" cy="1164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E81969-C3E8-4561-A882-802929C34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726" y="3178528"/>
            <a:ext cx="2576833" cy="17259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Deep Learning Overview Continued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E198D-4B88-40A4-A839-0994E516AD64}"/>
              </a:ext>
            </a:extLst>
          </p:cNvPr>
          <p:cNvSpPr/>
          <p:nvPr/>
        </p:nvSpPr>
        <p:spPr>
          <a:xfrm>
            <a:off x="235267" y="1260856"/>
            <a:ext cx="360687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 (Convolutional Neural Network)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B252C-5E1A-4DA3-A724-66BF17F64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9"/>
          <a:stretch/>
        </p:blipFill>
        <p:spPr>
          <a:xfrm>
            <a:off x="-46916" y="3439697"/>
            <a:ext cx="7555832" cy="1559726"/>
          </a:xfrm>
          <a:prstGeom prst="rect">
            <a:avLst/>
          </a:prstGeom>
        </p:spPr>
      </p:pic>
      <p:sp>
        <p:nvSpPr>
          <p:cNvPr id="11" name="Shape 79">
            <a:extLst>
              <a:ext uri="{FF2B5EF4-FFF2-40B4-BE49-F238E27FC236}">
                <a16:creationId xmlns:a16="http://schemas.microsoft.com/office/drawing/2014/main" id="{D19C169F-CB70-4EC3-B301-9802C89FF89F}"/>
              </a:ext>
            </a:extLst>
          </p:cNvPr>
          <p:cNvSpPr txBox="1"/>
          <p:nvPr/>
        </p:nvSpPr>
        <p:spPr>
          <a:xfrm>
            <a:off x="659572" y="1599410"/>
            <a:ext cx="3731000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Input Volume -&gt; Output Volume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CONV/FC/RELU/POOL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Locality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07BFE-514E-45C3-8173-2E9532112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7" y="1641645"/>
            <a:ext cx="2605314" cy="1689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FF338-BD92-437B-8C8C-F177EB874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576" y="1599410"/>
            <a:ext cx="1203644" cy="114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D6A8D-0785-4B25-AB37-F5511468A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576" y="168900"/>
            <a:ext cx="1203645" cy="11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Deep Learning Overview Continued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E198D-4B88-40A4-A839-0994E516AD64}"/>
              </a:ext>
            </a:extLst>
          </p:cNvPr>
          <p:cNvSpPr/>
          <p:nvPr/>
        </p:nvSpPr>
        <p:spPr>
          <a:xfrm>
            <a:off x="235267" y="1260856"/>
            <a:ext cx="360687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 (Convolutional Neural Network)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2D5D3-98A5-49D2-B4FF-1401F148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33" y="1661889"/>
            <a:ext cx="3838057" cy="33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7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Deep Learning Overview Continued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E198D-4B88-40A4-A839-0994E516AD64}"/>
              </a:ext>
            </a:extLst>
          </p:cNvPr>
          <p:cNvSpPr/>
          <p:nvPr/>
        </p:nvSpPr>
        <p:spPr>
          <a:xfrm>
            <a:off x="235267" y="1260856"/>
            <a:ext cx="360687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 (Convolutional Neural Network)</a:t>
            </a:r>
          </a:p>
        </p:txBody>
      </p:sp>
      <p:sp>
        <p:nvSpPr>
          <p:cNvPr id="11" name="Shape 79">
            <a:extLst>
              <a:ext uri="{FF2B5EF4-FFF2-40B4-BE49-F238E27FC236}">
                <a16:creationId xmlns:a16="http://schemas.microsoft.com/office/drawing/2014/main" id="{D19C169F-CB70-4EC3-B301-9802C89FF89F}"/>
              </a:ext>
            </a:extLst>
          </p:cNvPr>
          <p:cNvSpPr txBox="1"/>
          <p:nvPr/>
        </p:nvSpPr>
        <p:spPr>
          <a:xfrm>
            <a:off x="659572" y="1599410"/>
            <a:ext cx="3731000" cy="16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Input Volume -&gt; Output Volume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CONV/FC/RELU/POOL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Locality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7E33-651F-48F3-8126-DDFA9D88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17" y="994068"/>
            <a:ext cx="3371850" cy="254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D48D4-ED7E-4825-8190-DAD71F1C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47" y="2913235"/>
            <a:ext cx="2491114" cy="2011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26A85-3BAC-45C2-8D6A-826C373B2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402" y="3716678"/>
            <a:ext cx="1657195" cy="1250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D7F96C-7773-4AE8-A76D-092EC0B15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376" y="3858249"/>
            <a:ext cx="1238381" cy="1116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03861-229F-46BD-8394-75CB23FC7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703" y="4666514"/>
            <a:ext cx="242965" cy="242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7AC68-EA7D-4A19-A25A-184D17AD0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0757" y="4666514"/>
            <a:ext cx="258097" cy="2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8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5">
            <a:extLst>
              <a:ext uri="{FF2B5EF4-FFF2-40B4-BE49-F238E27FC236}">
                <a16:creationId xmlns:a16="http://schemas.microsoft.com/office/drawing/2014/main" id="{2CF6AAD9-7BFB-4535-82FE-CECFE61FA8E4}"/>
              </a:ext>
            </a:extLst>
          </p:cNvPr>
          <p:cNvSpPr txBox="1">
            <a:spLocks/>
          </p:cNvSpPr>
          <p:nvPr/>
        </p:nvSpPr>
        <p:spPr>
          <a:xfrm>
            <a:off x="608496" y="330366"/>
            <a:ext cx="571973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Deep Learning Overview Continued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E198D-4B88-40A4-A839-0994E516AD64}"/>
              </a:ext>
            </a:extLst>
          </p:cNvPr>
          <p:cNvSpPr/>
          <p:nvPr/>
        </p:nvSpPr>
        <p:spPr>
          <a:xfrm>
            <a:off x="98909" y="1164603"/>
            <a:ext cx="440892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Moore’s Law and the Internet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D2522-1B78-4C74-AD2F-C593CBEE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5" y="1900989"/>
            <a:ext cx="3992999" cy="2776897"/>
          </a:xfrm>
          <a:prstGeom prst="rect">
            <a:avLst/>
          </a:prstGeom>
        </p:spPr>
      </p:pic>
      <p:sp>
        <p:nvSpPr>
          <p:cNvPr id="9" name="Shape 79">
            <a:extLst>
              <a:ext uri="{FF2B5EF4-FFF2-40B4-BE49-F238E27FC236}">
                <a16:creationId xmlns:a16="http://schemas.microsoft.com/office/drawing/2014/main" id="{43739ED7-662D-4196-9C52-F9CE370B275E}"/>
              </a:ext>
            </a:extLst>
          </p:cNvPr>
          <p:cNvSpPr txBox="1"/>
          <p:nvPr/>
        </p:nvSpPr>
        <p:spPr>
          <a:xfrm>
            <a:off x="4050631" y="1965053"/>
            <a:ext cx="3731000" cy="167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Youtube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: 300 Hours of video / Minutes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Google Images: &gt; 50 Billion Images</a:t>
            </a:r>
            <a:endParaRPr lang="en-US"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spcAft>
                <a:spcPts val="0"/>
              </a:spcAft>
            </a:pPr>
            <a:endParaRPr lang="en-US" sz="11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62046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742745" y="341085"/>
            <a:ext cx="2410279" cy="566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Motivation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Shape 79">
            <a:extLst>
              <a:ext uri="{FF2B5EF4-FFF2-40B4-BE49-F238E27FC236}">
                <a16:creationId xmlns:a16="http://schemas.microsoft.com/office/drawing/2014/main" id="{EDB2DE66-05F0-4C31-B7CB-07917E9A4077}"/>
              </a:ext>
            </a:extLst>
          </p:cNvPr>
          <p:cNvSpPr txBox="1"/>
          <p:nvPr/>
        </p:nvSpPr>
        <p:spPr>
          <a:xfrm>
            <a:off x="286783" y="1055549"/>
            <a:ext cx="3731000" cy="151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Machine Learning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Improve 1</a:t>
            </a:r>
            <a:r>
              <a:rPr lang="en-US" sz="1100" baseline="300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st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 person ADL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recogonition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Move forward stagnant area of computer vision.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Previous interest in computer vision, high jump tracker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spcAft>
                <a:spcPts val="0"/>
              </a:spcAft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19146CD0-5C9B-4030-8C63-392041EB9B69}"/>
              </a:ext>
            </a:extLst>
          </p:cNvPr>
          <p:cNvSpPr txBox="1">
            <a:spLocks/>
          </p:cNvSpPr>
          <p:nvPr/>
        </p:nvSpPr>
        <p:spPr>
          <a:xfrm>
            <a:off x="5888059" y="2288703"/>
            <a:ext cx="2290843" cy="56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hape 79">
            <a:extLst>
              <a:ext uri="{FF2B5EF4-FFF2-40B4-BE49-F238E27FC236}">
                <a16:creationId xmlns:a16="http://schemas.microsoft.com/office/drawing/2014/main" id="{C319C3F4-8076-4E3F-9C1D-E0595A86FCB7}"/>
              </a:ext>
            </a:extLst>
          </p:cNvPr>
          <p:cNvSpPr txBox="1"/>
          <p:nvPr/>
        </p:nvSpPr>
        <p:spPr>
          <a:xfrm>
            <a:off x="286783" y="2839738"/>
            <a:ext cx="3731000" cy="151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Real World Applications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Life Logging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Elderly monitoring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Smart Contact Lenses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spcAft>
                <a:spcPts val="0"/>
              </a:spcAft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FEC54-3BF7-401C-B7B2-C43CE946F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75" t="9822" r="39852" b="10102"/>
          <a:stretch/>
        </p:blipFill>
        <p:spPr>
          <a:xfrm>
            <a:off x="6542607" y="473797"/>
            <a:ext cx="1636295" cy="36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8054"/>
      </p:ext>
    </p:extLst>
  </p:cSld>
  <p:clrMapOvr>
    <a:masterClrMapping/>
  </p:clrMapOvr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641</Words>
  <Application>Microsoft Office PowerPoint</Application>
  <PresentationFormat>On-screen Show (16:9)</PresentationFormat>
  <Paragraphs>173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Karla</vt:lpstr>
      <vt:lpstr>Montserrat</vt:lpstr>
      <vt:lpstr>Arial</vt:lpstr>
      <vt:lpstr>Cadwal template</vt:lpstr>
      <vt:lpstr>Welcome!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coming!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</dc:creator>
  <cp:lastModifiedBy>Ben</cp:lastModifiedBy>
  <cp:revision>65</cp:revision>
  <dcterms:modified xsi:type="dcterms:W3CDTF">2018-04-30T06:29:23Z</dcterms:modified>
</cp:coreProperties>
</file>